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313" r:id="rId2"/>
    <p:sldId id="314" r:id="rId3"/>
    <p:sldId id="317" r:id="rId4"/>
    <p:sldId id="316" r:id="rId5"/>
    <p:sldId id="315" r:id="rId6"/>
    <p:sldId id="318" r:id="rId7"/>
    <p:sldId id="319" r:id="rId8"/>
    <p:sldId id="320" r:id="rId9"/>
    <p:sldId id="321" r:id="rId10"/>
    <p:sldId id="322" r:id="rId11"/>
    <p:sldId id="323" r:id="rId12"/>
    <p:sldId id="324" r:id="rId13"/>
    <p:sldId id="325" r:id="rId14"/>
  </p:sldIdLst>
  <p:sldSz cx="9144000" cy="6858000" type="screen4x3"/>
  <p:notesSz cx="9144000" cy="6858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2" d="100"/>
          <a:sy n="82" d="100"/>
        </p:scale>
        <p:origin x="1474" y="6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0"/>
            <a:ext cx="77724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10/5/2023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10/5/2023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10/5/2023</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10/5/2023</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10/5/2023</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457200" y="274320"/>
            <a:ext cx="8229600" cy="10972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457200" y="1577340"/>
            <a:ext cx="822960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10/5/2023</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14245" y="1214754"/>
            <a:ext cx="6707088" cy="857250"/>
          </a:xfrm>
        </p:spPr>
        <p:txBody>
          <a:bodyPr>
            <a:normAutofit fontScale="90000"/>
          </a:bodyPr>
          <a:lstStyle/>
          <a:p>
            <a:pPr algn="l"/>
            <a:r>
              <a:rPr lang="en-US" sz="3200" b="1" dirty="0"/>
              <a:t>AL-FARABI KAZAKH NATIONAL UNIVERSITY</a:t>
            </a:r>
            <a:endParaRPr lang="ru-RU" sz="3200" b="1" dirty="0"/>
          </a:p>
        </p:txBody>
      </p:sp>
      <p:sp>
        <p:nvSpPr>
          <p:cNvPr id="4" name="TextBox 3"/>
          <p:cNvSpPr txBox="1"/>
          <p:nvPr/>
        </p:nvSpPr>
        <p:spPr>
          <a:xfrm>
            <a:off x="2195736" y="2192470"/>
            <a:ext cx="6480720" cy="954107"/>
          </a:xfrm>
          <a:prstGeom prst="rect">
            <a:avLst/>
          </a:prstGeom>
          <a:solidFill>
            <a:schemeClr val="bg1"/>
          </a:solidFill>
        </p:spPr>
        <p:txBody>
          <a:bodyPr wrap="square" rtlCol="0">
            <a:spAutoFit/>
          </a:bodyPr>
          <a:lstStyle/>
          <a:p>
            <a:r>
              <a:rPr lang="en-US" sz="2800" b="1" dirty="0">
                <a:latin typeface="Arial" panose="020B0604020202020204" pitchFamily="34" charset="0"/>
              </a:rPr>
              <a:t>Department of political science and political technologies</a:t>
            </a:r>
            <a:r>
              <a:rPr lang="ru-RU" sz="2800" b="1" dirty="0">
                <a:latin typeface="Arial" panose="020B0604020202020204" pitchFamily="34" charset="0"/>
              </a:rPr>
              <a:t> </a:t>
            </a:r>
          </a:p>
        </p:txBody>
      </p:sp>
      <p:sp>
        <p:nvSpPr>
          <p:cNvPr id="5" name="TextBox 4"/>
          <p:cNvSpPr txBox="1"/>
          <p:nvPr/>
        </p:nvSpPr>
        <p:spPr>
          <a:xfrm>
            <a:off x="2195736" y="3311189"/>
            <a:ext cx="6624736" cy="954107"/>
          </a:xfrm>
          <a:prstGeom prst="rect">
            <a:avLst/>
          </a:prstGeom>
          <a:noFill/>
        </p:spPr>
        <p:txBody>
          <a:bodyPr wrap="square" rtlCol="0">
            <a:spAutoFit/>
          </a:bodyPr>
          <a:lstStyle/>
          <a:p>
            <a:r>
              <a:rPr lang="en-US" sz="2800" b="1" dirty="0">
                <a:latin typeface="Arial" panose="020B0604020202020204" pitchFamily="34" charset="0"/>
                <a:cs typeface="Arial" panose="020B0604020202020204" pitchFamily="34" charset="0"/>
              </a:rPr>
              <a:t>Working practices of international organizations</a:t>
            </a:r>
            <a:endParaRPr lang="ru-RU" sz="4000" b="1" dirty="0">
              <a:latin typeface="Arial" panose="020B0604020202020204" pitchFamily="34" charset="0"/>
              <a:cs typeface="Arial" panose="020B0604020202020204" pitchFamily="34" charset="0"/>
            </a:endParaRPr>
          </a:p>
        </p:txBody>
      </p:sp>
      <p:sp>
        <p:nvSpPr>
          <p:cNvPr id="6" name="TextBox 5"/>
          <p:cNvSpPr txBox="1"/>
          <p:nvPr/>
        </p:nvSpPr>
        <p:spPr>
          <a:xfrm>
            <a:off x="2339752" y="4306797"/>
            <a:ext cx="3240360" cy="830997"/>
          </a:xfrm>
          <a:prstGeom prst="rect">
            <a:avLst/>
          </a:prstGeom>
          <a:noFill/>
        </p:spPr>
        <p:txBody>
          <a:bodyPr wrap="square" rtlCol="0">
            <a:spAutoFit/>
          </a:bodyPr>
          <a:lstStyle/>
          <a:p>
            <a:r>
              <a:rPr lang="" sz="2400" b="1" dirty="0">
                <a:latin typeface="Arial" panose="020B0604020202020204" pitchFamily="34" charset="0"/>
              </a:rPr>
              <a:t>Abzhapparova A.A.</a:t>
            </a:r>
          </a:p>
          <a:p>
            <a:r>
              <a:rPr lang="en-US" sz="2400" b="1" dirty="0">
                <a:latin typeface="Arial" panose="020B0604020202020204" pitchFamily="34" charset="0"/>
              </a:rPr>
              <a:t>Senior lecturer</a:t>
            </a:r>
            <a:endParaRPr lang="ru-RU" sz="2400" b="1" dirty="0">
              <a:latin typeface="Arial" panose="020B0604020202020204" pitchFamily="34" charset="0"/>
            </a:endParaRPr>
          </a:p>
        </p:txBody>
      </p:sp>
      <p:pic>
        <p:nvPicPr>
          <p:cNvPr id="8" name="Рисунок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3" y="1249934"/>
            <a:ext cx="1214607" cy="1098947"/>
          </a:xfrm>
          <a:prstGeom prst="rect">
            <a:avLst/>
          </a:prstGeom>
        </p:spPr>
      </p:pic>
    </p:spTree>
    <p:extLst>
      <p:ext uri="{BB962C8B-B14F-4D97-AF65-F5344CB8AC3E}">
        <p14:creationId xmlns:p14="http://schemas.microsoft.com/office/powerpoint/2010/main" val="9151672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320"/>
            <a:ext cx="8229600" cy="923330"/>
          </a:xfrm>
        </p:spPr>
        <p:txBody>
          <a:bodyPr/>
          <a:lstStyle/>
          <a:p>
            <a:r>
              <a:rPr lang="en-US" sz="6000" b="1" dirty="0"/>
              <a:t>South Asia</a:t>
            </a:r>
            <a:endParaRPr lang="ru-RU" sz="6000" dirty="0"/>
          </a:p>
        </p:txBody>
      </p:sp>
      <p:sp>
        <p:nvSpPr>
          <p:cNvPr id="3" name="Текст 2"/>
          <p:cNvSpPr>
            <a:spLocks noGrp="1"/>
          </p:cNvSpPr>
          <p:nvPr>
            <p:ph type="body" idx="1"/>
          </p:nvPr>
        </p:nvSpPr>
        <p:spPr>
          <a:xfrm>
            <a:off x="441649" y="1066800"/>
            <a:ext cx="8229600" cy="5201424"/>
          </a:xfrm>
        </p:spPr>
        <p:txBody>
          <a:bodyPr/>
          <a:lstStyle/>
          <a:p>
            <a:r>
              <a:rPr lang="en-US" sz="2600" dirty="0"/>
              <a:t>The seven South Asian countries; Bangladesh, Bhutan, India, the Maldives, Nepal, Pakistan and Sri Lanka, constitute one fifth of the world's population. The region faces substantial challenges as regards economic development, environmental protection, democratic governance, internal and inter-state conflicts, with the added dimension of nuclear capability, and new security issues such as international terrorism. The scale of the problems, the amount of people affected, as well as the potential spill-over effect to the rest of the world, make it imperative both for the South Asian countries and the international community to address these issues. The South Asian challenges are inter-related and mutually reinforcing, and must be addressed in an integrated manner.</a:t>
            </a:r>
            <a:endParaRPr lang="ru-RU" sz="2600" dirty="0"/>
          </a:p>
        </p:txBody>
      </p:sp>
    </p:spTree>
    <p:extLst>
      <p:ext uri="{BB962C8B-B14F-4D97-AF65-F5344CB8AC3E}">
        <p14:creationId xmlns:p14="http://schemas.microsoft.com/office/powerpoint/2010/main" val="19687266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320"/>
            <a:ext cx="8229600" cy="553998"/>
          </a:xfrm>
        </p:spPr>
        <p:txBody>
          <a:bodyPr/>
          <a:lstStyle/>
          <a:p>
            <a:r>
              <a:rPr lang="en-US" sz="3600" b="1" dirty="0"/>
              <a:t>South Asia and the United Nations</a:t>
            </a:r>
            <a:endParaRPr lang="ru-RU" sz="3600" dirty="0"/>
          </a:p>
        </p:txBody>
      </p:sp>
      <p:sp>
        <p:nvSpPr>
          <p:cNvPr id="3" name="Текст 2"/>
          <p:cNvSpPr>
            <a:spLocks noGrp="1"/>
          </p:cNvSpPr>
          <p:nvPr>
            <p:ph type="body" idx="1"/>
          </p:nvPr>
        </p:nvSpPr>
        <p:spPr>
          <a:xfrm>
            <a:off x="457200" y="1143000"/>
            <a:ext cx="8229600" cy="5601533"/>
          </a:xfrm>
        </p:spPr>
        <p:txBody>
          <a:bodyPr/>
          <a:lstStyle/>
          <a:p>
            <a:r>
              <a:rPr lang="en-US" sz="2800" dirty="0"/>
              <a:t>The Charter of the United Nations stipulates maintaining international peace and security, and promoting social and economic advancement, as two of the core purposes of the </a:t>
            </a:r>
            <a:r>
              <a:rPr lang="en-US" sz="2800" dirty="0" err="1"/>
              <a:t>organisation</a:t>
            </a:r>
            <a:r>
              <a:rPr lang="en-US" sz="2800" dirty="0"/>
              <a:t>. In both areas South Asia presents defining challenges to the United Nations as the global arena for </a:t>
            </a:r>
            <a:r>
              <a:rPr lang="en-US" sz="2800" dirty="0" err="1"/>
              <a:t>problemsolving</a:t>
            </a:r>
            <a:r>
              <a:rPr lang="en-US" sz="2800" dirty="0"/>
              <a:t>. The problems faced in South Asia cut across the major </a:t>
            </a:r>
            <a:r>
              <a:rPr lang="en-US" sz="2800" dirty="0" err="1"/>
              <a:t>faultlines</a:t>
            </a:r>
            <a:r>
              <a:rPr lang="en-US" sz="2800" dirty="0"/>
              <a:t> of the United Nations system, and several UN agencies will give their input. The focus of the conference is on issues of particular relevance to the region, and exploring the potential for improvement both in domestic and international efforts at alleviating the problems of South Asia.</a:t>
            </a:r>
            <a:endParaRPr lang="ru-RU" sz="2800" dirty="0"/>
          </a:p>
        </p:txBody>
      </p:sp>
    </p:spTree>
    <p:extLst>
      <p:ext uri="{BB962C8B-B14F-4D97-AF65-F5344CB8AC3E}">
        <p14:creationId xmlns:p14="http://schemas.microsoft.com/office/powerpoint/2010/main" val="18106441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320"/>
            <a:ext cx="8229600" cy="553998"/>
          </a:xfrm>
        </p:spPr>
        <p:txBody>
          <a:bodyPr/>
          <a:lstStyle/>
          <a:p>
            <a:r>
              <a:rPr lang="en-US" sz="3600" b="1" dirty="0"/>
              <a:t>Peace and security</a:t>
            </a:r>
            <a:endParaRPr lang="ru-RU" sz="3600" dirty="0"/>
          </a:p>
        </p:txBody>
      </p:sp>
      <p:sp>
        <p:nvSpPr>
          <p:cNvPr id="3" name="Текст 2"/>
          <p:cNvSpPr>
            <a:spLocks noGrp="1"/>
          </p:cNvSpPr>
          <p:nvPr>
            <p:ph type="body" idx="1"/>
          </p:nvPr>
        </p:nvSpPr>
        <p:spPr>
          <a:xfrm>
            <a:off x="228600" y="1143000"/>
            <a:ext cx="8229600" cy="5539978"/>
          </a:xfrm>
        </p:spPr>
        <p:txBody>
          <a:bodyPr/>
          <a:lstStyle/>
          <a:p>
            <a:r>
              <a:rPr lang="en-US" sz="2400" dirty="0"/>
              <a:t>An immediate concern to the international community represented by the UN, is South Asia's effect on international peace and security. There are several potential threats to peace and security; there are two nuclear powers engaged in dispute over territory, several high-intensity intra-state conflicts, and terrorism has been a major security threat in the region for decades. </a:t>
            </a:r>
          </a:p>
          <a:p>
            <a:r>
              <a:rPr lang="en-US" sz="2400" dirty="0"/>
              <a:t>Special emphasis is put on the relationship between India and Pakistan, the </a:t>
            </a:r>
            <a:r>
              <a:rPr lang="en-US" sz="2400" dirty="0" err="1"/>
              <a:t>nuclearisation</a:t>
            </a:r>
            <a:r>
              <a:rPr lang="en-US" sz="2400" dirty="0"/>
              <a:t> of that particular conflict, and the effects of the war in Afghanistan on South Asia. Intra-state conflicts and governance are also integral to concerns about peace and security. One working groups session will be addressing the substantial contribution made by South Asian countries to UN peacekeeping. Bangladesh, Pakistan and India are currently among the world's four biggest contributors</a:t>
            </a:r>
            <a:r>
              <a:rPr lang="en-US" sz="2400" dirty="0" smtClean="0"/>
              <a:t>.</a:t>
            </a:r>
            <a:endParaRPr lang="en-US" sz="2400" dirty="0"/>
          </a:p>
        </p:txBody>
      </p:sp>
    </p:spTree>
    <p:extLst>
      <p:ext uri="{BB962C8B-B14F-4D97-AF65-F5344CB8AC3E}">
        <p14:creationId xmlns:p14="http://schemas.microsoft.com/office/powerpoint/2010/main" val="18142529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320"/>
            <a:ext cx="8229600" cy="553998"/>
          </a:xfrm>
        </p:spPr>
        <p:txBody>
          <a:bodyPr/>
          <a:lstStyle/>
          <a:p>
            <a:r>
              <a:rPr lang="en-US" sz="3600" b="1" dirty="0"/>
              <a:t>Social and economic advancement</a:t>
            </a:r>
            <a:endParaRPr lang="ru-RU" sz="3600" dirty="0"/>
          </a:p>
        </p:txBody>
      </p:sp>
      <p:sp>
        <p:nvSpPr>
          <p:cNvPr id="3" name="Текст 2"/>
          <p:cNvSpPr>
            <a:spLocks noGrp="1"/>
          </p:cNvSpPr>
          <p:nvPr>
            <p:ph type="body" idx="1"/>
          </p:nvPr>
        </p:nvSpPr>
        <p:spPr>
          <a:xfrm>
            <a:off x="457200" y="1066800"/>
            <a:ext cx="8229600" cy="5232202"/>
          </a:xfrm>
        </p:spPr>
        <p:txBody>
          <a:bodyPr/>
          <a:lstStyle/>
          <a:p>
            <a:r>
              <a:rPr lang="en-US" sz="2000" dirty="0"/>
              <a:t>South Asia represents twenty percent of the world's population, and has had a population growth rate of 2.2 compared to the world's average of 1.6 in the 1975-1998 period. The region is </a:t>
            </a:r>
            <a:r>
              <a:rPr lang="en-US" sz="2000" dirty="0" err="1"/>
              <a:t>characterised</a:t>
            </a:r>
            <a:r>
              <a:rPr lang="en-US" sz="2000" dirty="0"/>
              <a:t> by poverty, illiteracy, and low life expectancy. Although the record is improving, the region does not compare well on UNDP's Human Development Index, even by developing-country standards. Further, the economic development of South Asia can be closely linked to concerns about the considerable environmental degradation.</a:t>
            </a:r>
          </a:p>
          <a:p>
            <a:r>
              <a:rPr lang="en-US" sz="2000" dirty="0"/>
              <a:t>Poverty alleviation, the role of foreign aid and international trade in South Asian development, and the link between development and environmental degradation are central themes of the conference. Working group sessions will also focus on wider aspects of human security, how these problems affect women and children, as well as the security risk posed by overly exploited natural resources and environmental degradation.</a:t>
            </a:r>
          </a:p>
          <a:p>
            <a:r>
              <a:rPr lang="en-US" sz="2000" dirty="0"/>
              <a:t>2002 marks the 50th Anniversary of the establishment of diplomatic relations with Japan by India, Pakistan and Sri Lanka. In addition to the specific problems of South Asia, the conference will address the relationship between Japan and the countries in the region</a:t>
            </a:r>
            <a:r>
              <a:rPr lang="en-US" sz="2000" dirty="0" smtClean="0"/>
              <a:t>.</a:t>
            </a:r>
            <a:endParaRPr lang="en-US" sz="2000" dirty="0"/>
          </a:p>
        </p:txBody>
      </p:sp>
    </p:spTree>
    <p:extLst>
      <p:ext uri="{BB962C8B-B14F-4D97-AF65-F5344CB8AC3E}">
        <p14:creationId xmlns:p14="http://schemas.microsoft.com/office/powerpoint/2010/main" val="34968386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051720" y="1276982"/>
            <a:ext cx="6624736" cy="1077218"/>
          </a:xfrm>
          <a:prstGeom prst="rect">
            <a:avLst/>
          </a:prstGeom>
          <a:noFill/>
        </p:spPr>
        <p:txBody>
          <a:bodyPr wrap="square" rtlCol="0">
            <a:spAutoFit/>
          </a:bodyPr>
          <a:lstStyle/>
          <a:p>
            <a:r>
              <a:rPr lang="en-US" sz="3200" b="1" dirty="0">
                <a:latin typeface="Arial" panose="020B0604020202020204" pitchFamily="34" charset="0"/>
                <a:cs typeface="Arial" panose="020B0604020202020204" pitchFamily="34" charset="0"/>
              </a:rPr>
              <a:t>Working practices of international organizations</a:t>
            </a:r>
            <a:endParaRPr lang="ru-RU" sz="4400" b="1" dirty="0">
              <a:latin typeface="Arial" panose="020B0604020202020204" pitchFamily="34" charset="0"/>
              <a:cs typeface="Arial" panose="020B0604020202020204" pitchFamily="34" charset="0"/>
            </a:endParaRPr>
          </a:p>
        </p:txBody>
      </p:sp>
      <p:sp>
        <p:nvSpPr>
          <p:cNvPr id="6" name="TextBox 5"/>
          <p:cNvSpPr txBox="1"/>
          <p:nvPr/>
        </p:nvSpPr>
        <p:spPr>
          <a:xfrm>
            <a:off x="2051720" y="3624654"/>
            <a:ext cx="6863680" cy="1692771"/>
          </a:xfrm>
          <a:prstGeom prst="rect">
            <a:avLst/>
          </a:prstGeom>
          <a:noFill/>
        </p:spPr>
        <p:txBody>
          <a:bodyPr wrap="square" rtlCol="0">
            <a:spAutoFit/>
          </a:bodyPr>
          <a:lstStyle/>
          <a:p>
            <a:r>
              <a:rPr lang="en-US" sz="3200" b="1" dirty="0">
                <a:solidFill>
                  <a:srgbClr val="0070C0"/>
                </a:solidFill>
                <a:latin typeface="Arial" panose="020B0604020202020204" pitchFamily="34" charset="0"/>
              </a:rPr>
              <a:t>Lecture</a:t>
            </a:r>
            <a:r>
              <a:rPr lang="ru-RU" sz="3200" b="1" dirty="0">
                <a:solidFill>
                  <a:srgbClr val="0070C0"/>
                </a:solidFill>
                <a:latin typeface="Arial" panose="020B0604020202020204" pitchFamily="34" charset="0"/>
              </a:rPr>
              <a:t> </a:t>
            </a:r>
            <a:r>
              <a:rPr lang="en-US" sz="3200" b="1" dirty="0">
                <a:solidFill>
                  <a:srgbClr val="0070C0"/>
                </a:solidFill>
                <a:latin typeface="Arial" panose="020B0604020202020204" pitchFamily="34" charset="0"/>
              </a:rPr>
              <a:t>5</a:t>
            </a:r>
            <a:endParaRPr lang="ru-RU" sz="3200" b="1" dirty="0" smtClean="0">
              <a:solidFill>
                <a:srgbClr val="0070C0"/>
              </a:solidFill>
              <a:latin typeface="Arial" panose="020B0604020202020204" pitchFamily="34" charset="0"/>
            </a:endParaRPr>
          </a:p>
          <a:p>
            <a:r>
              <a:rPr lang="en-US" sz="3600" dirty="0"/>
              <a:t>UN role in the Middle East and South Asia</a:t>
            </a:r>
            <a:endParaRPr lang="ru-RU" sz="11500" b="1" dirty="0">
              <a:solidFill>
                <a:srgbClr val="0070C0"/>
              </a:solidFill>
              <a:latin typeface="Arial" panose="020B0604020202020204" pitchFamily="34" charset="0"/>
            </a:endParaRPr>
          </a:p>
        </p:txBody>
      </p:sp>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3" y="1249934"/>
            <a:ext cx="1214607" cy="1098947"/>
          </a:xfrm>
          <a:prstGeom prst="rect">
            <a:avLst/>
          </a:prstGeom>
        </p:spPr>
      </p:pic>
    </p:spTree>
    <p:extLst>
      <p:ext uri="{BB962C8B-B14F-4D97-AF65-F5344CB8AC3E}">
        <p14:creationId xmlns:p14="http://schemas.microsoft.com/office/powerpoint/2010/main" val="6879490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320"/>
            <a:ext cx="8229600" cy="6093976"/>
          </a:xfrm>
        </p:spPr>
        <p:txBody>
          <a:bodyPr/>
          <a:lstStyle/>
          <a:p>
            <a:r>
              <a:rPr lang="en-US" sz="3600" dirty="0"/>
              <a:t>Conflicts in the Middle East are of strategic, economic and religious importance to the world's most powerful states. For centuries the region has been at the </a:t>
            </a:r>
            <a:r>
              <a:rPr lang="en-US" sz="3600" dirty="0" err="1"/>
              <a:t>centre</a:t>
            </a:r>
            <a:r>
              <a:rPr lang="en-US" sz="3600" dirty="0"/>
              <a:t> of struggles for religious and economic dominance. In the past decade alone, both the United States and the European Union have invested immense political capital and many billions of dollars in efforts to transform the political and security dynamics of the Middle East. </a:t>
            </a:r>
            <a:endParaRPr lang="ru-RU" sz="3600" dirty="0"/>
          </a:p>
        </p:txBody>
      </p:sp>
    </p:spTree>
    <p:extLst>
      <p:ext uri="{BB962C8B-B14F-4D97-AF65-F5344CB8AC3E}">
        <p14:creationId xmlns:p14="http://schemas.microsoft.com/office/powerpoint/2010/main" val="28897526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320"/>
            <a:ext cx="8229600" cy="861774"/>
          </a:xfrm>
        </p:spPr>
        <p:txBody>
          <a:bodyPr/>
          <a:lstStyle/>
          <a:p>
            <a:pPr algn="ctr"/>
            <a:r>
              <a:rPr lang="en-US" sz="2800" b="1" dirty="0"/>
              <a:t>A number of United Nations peacekeeping and political missions are deployed in this region.</a:t>
            </a:r>
            <a:endParaRPr lang="ru-RU" sz="2800" b="1" dirty="0"/>
          </a:p>
        </p:txBody>
      </p:sp>
      <p:sp>
        <p:nvSpPr>
          <p:cNvPr id="3" name="Текст 2"/>
          <p:cNvSpPr>
            <a:spLocks noGrp="1"/>
          </p:cNvSpPr>
          <p:nvPr>
            <p:ph type="body" idx="1"/>
          </p:nvPr>
        </p:nvSpPr>
        <p:spPr>
          <a:xfrm>
            <a:off x="457200" y="1577340"/>
            <a:ext cx="8229600" cy="5170646"/>
          </a:xfrm>
        </p:spPr>
        <p:txBody>
          <a:bodyPr/>
          <a:lstStyle/>
          <a:p>
            <a:r>
              <a:rPr lang="en-US" sz="2400" dirty="0"/>
              <a:t>These missions are mandated by the Security Council to help maintain truces and ceasefires, to report to the Security Council on the actions of the parties, and to employ the Secretary-General's good offices to promote peace, security and the resolution of conflicts. These missions are generally well-resourced and enjoy the political support of member states; but despite these strengths the United Nations is not a powerful political actor in the Middle East. </a:t>
            </a:r>
            <a:endParaRPr lang="en-US" sz="2400" dirty="0" smtClean="0"/>
          </a:p>
          <a:p>
            <a:r>
              <a:rPr lang="en-US" sz="2400" dirty="0" smtClean="0"/>
              <a:t>UN </a:t>
            </a:r>
            <a:r>
              <a:rPr lang="en-US" sz="2400" dirty="0"/>
              <a:t>missions have no capacity to force recalcitrant parties to take particular courses of action, and cannot by themselves provide financial support or security guarantees. In this tough region, a Security Council Resolution or an intervention by the Secretary-General has less impact than it does in other less politically crowded and strategically important contexts. </a:t>
            </a:r>
            <a:endParaRPr lang="en-US" sz="2400" dirty="0" smtClean="0"/>
          </a:p>
        </p:txBody>
      </p:sp>
    </p:spTree>
    <p:extLst>
      <p:ext uri="{BB962C8B-B14F-4D97-AF65-F5344CB8AC3E}">
        <p14:creationId xmlns:p14="http://schemas.microsoft.com/office/powerpoint/2010/main" val="236914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320"/>
            <a:ext cx="8229600" cy="861774"/>
          </a:xfrm>
        </p:spPr>
        <p:txBody>
          <a:bodyPr/>
          <a:lstStyle/>
          <a:p>
            <a:pPr algn="ctr"/>
            <a:r>
              <a:rPr lang="en-US" sz="2800" b="1" dirty="0"/>
              <a:t>A number of United Nations peacekeeping and political missions are deployed in this region.</a:t>
            </a:r>
            <a:endParaRPr lang="ru-RU" sz="2800" dirty="0"/>
          </a:p>
        </p:txBody>
      </p:sp>
      <p:sp>
        <p:nvSpPr>
          <p:cNvPr id="3" name="Текст 2"/>
          <p:cNvSpPr>
            <a:spLocks noGrp="1"/>
          </p:cNvSpPr>
          <p:nvPr>
            <p:ph type="body" idx="1"/>
          </p:nvPr>
        </p:nvSpPr>
        <p:spPr>
          <a:xfrm>
            <a:off x="457200" y="1577340"/>
            <a:ext cx="8229600" cy="5601533"/>
          </a:xfrm>
        </p:spPr>
        <p:txBody>
          <a:bodyPr/>
          <a:lstStyle/>
          <a:p>
            <a:r>
              <a:rPr lang="en-US" sz="2800" dirty="0"/>
              <a:t>For this reason, the UN's record in Middle East conflict prevention is in some ways less than impressive: the </a:t>
            </a:r>
            <a:r>
              <a:rPr lang="en-US" sz="2800" dirty="0" err="1"/>
              <a:t>Organisation</a:t>
            </a:r>
            <a:r>
              <a:rPr lang="en-US" sz="2800" dirty="0"/>
              <a:t> has been powerless to enforce numerous Security Council resolutions calling for "Withdrawal of Israeli armed forces from territories occupied" in the 1967 war, "a just settlement of the refugee problem</a:t>
            </a:r>
            <a:r>
              <a:rPr lang="en-US" sz="2800" dirty="0" smtClean="0"/>
              <a:t>," </a:t>
            </a:r>
            <a:r>
              <a:rPr lang="en-US" sz="2800" dirty="0"/>
              <a:t>and for implementation of the Tenet Work Plan, the Mitchell Report </a:t>
            </a:r>
            <a:r>
              <a:rPr lang="en-US" sz="2800" dirty="0" smtClean="0"/>
              <a:t>recommendations </a:t>
            </a:r>
            <a:r>
              <a:rPr lang="en-US" sz="2800" dirty="0"/>
              <a:t>and the </a:t>
            </a:r>
            <a:r>
              <a:rPr lang="en-US" sz="2800" dirty="0" smtClean="0"/>
              <a:t>Roadmap.</a:t>
            </a:r>
          </a:p>
          <a:p>
            <a:r>
              <a:rPr lang="en-US" sz="2800" dirty="0" smtClean="0"/>
              <a:t>It </a:t>
            </a:r>
            <a:r>
              <a:rPr lang="en-US" sz="2800" dirty="0"/>
              <a:t>was unable to stop Israeli attacks on Gaza in early 2009, or force Iran to comply with resolutions relating to its nuclear activities. And the UN could not prevent the "illegal" US invasion of Iraq in 2003.</a:t>
            </a:r>
            <a:endParaRPr lang="ru-RU" sz="2800" dirty="0"/>
          </a:p>
          <a:p>
            <a:endParaRPr lang="ru-RU" sz="2800" dirty="0"/>
          </a:p>
        </p:txBody>
      </p:sp>
    </p:spTree>
    <p:extLst>
      <p:ext uri="{BB962C8B-B14F-4D97-AF65-F5344CB8AC3E}">
        <p14:creationId xmlns:p14="http://schemas.microsoft.com/office/powerpoint/2010/main" val="26849054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320"/>
            <a:ext cx="8229600" cy="6894195"/>
          </a:xfrm>
        </p:spPr>
        <p:txBody>
          <a:bodyPr/>
          <a:lstStyle/>
          <a:p>
            <a:r>
              <a:rPr lang="en-US" sz="2800" dirty="0"/>
              <a:t>The UN's reputation has certainly been damaged by the "gap", as one Arab diplomat put it, "between what the </a:t>
            </a:r>
            <a:r>
              <a:rPr lang="en-US" sz="2800" dirty="0" err="1"/>
              <a:t>Organisation</a:t>
            </a:r>
            <a:r>
              <a:rPr lang="en-US" sz="2800" dirty="0"/>
              <a:t> promises and its ability to make a difference on the ground</a:t>
            </a:r>
            <a:r>
              <a:rPr lang="en-US" sz="2800" dirty="0" smtClean="0"/>
              <a:t>.“</a:t>
            </a:r>
            <a:br>
              <a:rPr lang="en-US" sz="2800" dirty="0" smtClean="0"/>
            </a:br>
            <a:r>
              <a:rPr lang="en-US" sz="2800" dirty="0" smtClean="0"/>
              <a:t> </a:t>
            </a:r>
            <a:r>
              <a:rPr lang="en-US" sz="2800" dirty="0"/>
              <a:t>But while UN missions lack hard enforcement power, the </a:t>
            </a:r>
            <a:r>
              <a:rPr lang="en-US" sz="2800" dirty="0" err="1"/>
              <a:t>Organisation</a:t>
            </a:r>
            <a:r>
              <a:rPr lang="en-US" sz="2800" dirty="0"/>
              <a:t> does have immense scope to intervene in more subtle ways in the Middle East. The UN Security Council, often operating with advice or guidance from the Secretary-General, has a unique capacity to provide legal endorsement and </a:t>
            </a:r>
            <a:r>
              <a:rPr lang="en-US" sz="2800" dirty="0" err="1"/>
              <a:t>legitimise</a:t>
            </a:r>
            <a:r>
              <a:rPr lang="en-US" sz="2800" dirty="0"/>
              <a:t> particular courses of action: to endorse international borders, or to certify (or deny) that an occupation has ended. United Nations political envoys operate under broad mandates and routinely interact with a range of regional parties, often with the support of powerful member states. </a:t>
            </a:r>
            <a:r>
              <a:rPr lang="en-US" sz="2800" dirty="0" smtClean="0"/>
              <a:t/>
            </a:r>
            <a:br>
              <a:rPr lang="en-US" sz="2800" dirty="0" smtClean="0"/>
            </a:br>
            <a:endParaRPr lang="ru-RU" sz="2800" dirty="0"/>
          </a:p>
        </p:txBody>
      </p:sp>
    </p:spTree>
    <p:extLst>
      <p:ext uri="{BB962C8B-B14F-4D97-AF65-F5344CB8AC3E}">
        <p14:creationId xmlns:p14="http://schemas.microsoft.com/office/powerpoint/2010/main" val="8414685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320"/>
            <a:ext cx="8229600" cy="6894195"/>
          </a:xfrm>
        </p:spPr>
        <p:txBody>
          <a:bodyPr/>
          <a:lstStyle/>
          <a:p>
            <a:r>
              <a:rPr lang="en-US" sz="3200" dirty="0"/>
              <a:t>Meanwhile, UN peacekeeping, humanitarian and political officers are based in the region's most complex and sensitive areas, often in places that are inaccessible to other international actors. Many UN officials have been in post for several years and speak relevant languages. They have regular access to government and security officials, professionals and civil servants, militia leaders, religious authorities, refugees, and thousands of ordinary families. Through these contacts, and via this range of operations, the UN can open doors, initiate discussions, and cross borders in ways that are impossible for many other actors. </a:t>
            </a:r>
            <a:endParaRPr lang="ru-RU" sz="3200" dirty="0"/>
          </a:p>
        </p:txBody>
      </p:sp>
    </p:spTree>
    <p:extLst>
      <p:ext uri="{BB962C8B-B14F-4D97-AF65-F5344CB8AC3E}">
        <p14:creationId xmlns:p14="http://schemas.microsoft.com/office/powerpoint/2010/main" val="18665027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320"/>
            <a:ext cx="8229600" cy="5386090"/>
          </a:xfrm>
        </p:spPr>
        <p:txBody>
          <a:bodyPr/>
          <a:lstStyle/>
          <a:p>
            <a:r>
              <a:rPr lang="en-US" sz="2500" dirty="0"/>
              <a:t>United Nations political and peacekeeping missions can deploy their tools most effectively when they are supported by powerful UN member states. The </a:t>
            </a:r>
            <a:r>
              <a:rPr lang="en-US" sz="2500" dirty="0" err="1"/>
              <a:t>Organisation</a:t>
            </a:r>
            <a:r>
              <a:rPr lang="en-US" sz="2500" dirty="0"/>
              <a:t> can be </a:t>
            </a:r>
            <a:r>
              <a:rPr lang="en-US" sz="2500" dirty="0" err="1"/>
              <a:t>paralysed</a:t>
            </a:r>
            <a:r>
              <a:rPr lang="en-US" sz="2500" dirty="0"/>
              <a:t> when there is no consensus among Security Council members. In Middle East peacemaking, the approach adopted by the US has long been of particular importance. We have recently witnessed important changes in the US approach: the Obama foreign policy team have indicated that they wish to work more systematically with international partners, and to adopt a multilateral approach where possible. The US has already made clear its intention to work closely with the UN as it withdraws from Iraq. The new tone adopted by the US Government has already helped to strengthen consensus in international policy coordination bodies such as the Quartet. </a:t>
            </a:r>
            <a:endParaRPr lang="ru-RU" sz="2500" dirty="0"/>
          </a:p>
        </p:txBody>
      </p:sp>
    </p:spTree>
    <p:extLst>
      <p:ext uri="{BB962C8B-B14F-4D97-AF65-F5344CB8AC3E}">
        <p14:creationId xmlns:p14="http://schemas.microsoft.com/office/powerpoint/2010/main" val="9738419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320"/>
            <a:ext cx="8229600" cy="5909310"/>
          </a:xfrm>
        </p:spPr>
        <p:txBody>
          <a:bodyPr/>
          <a:lstStyle/>
          <a:p>
            <a:r>
              <a:rPr lang="en-US" sz="3200" dirty="0"/>
              <a:t>This growing international policy consensus regarding conflicts and security threats in the Middle East may enable UN missions in the region to operate increasingly effectively on the basis of their existing mandates. There may, in the coming years, be an increasing international appetite for the UN to take on additional conflict prevention tasks. To use the UN's tools to greatest effect, policy makers inside and beyond the UN need to understand what the </a:t>
            </a:r>
            <a:r>
              <a:rPr lang="en-US" sz="3200" dirty="0" err="1"/>
              <a:t>Organisation</a:t>
            </a:r>
            <a:r>
              <a:rPr lang="en-US" sz="3200" dirty="0"/>
              <a:t> can and cannot do to help prevent conflict in the Middle East. </a:t>
            </a:r>
            <a:endParaRPr lang="ru-RU" sz="3200" dirty="0"/>
          </a:p>
        </p:txBody>
      </p:sp>
    </p:spTree>
    <p:extLst>
      <p:ext uri="{BB962C8B-B14F-4D97-AF65-F5344CB8AC3E}">
        <p14:creationId xmlns:p14="http://schemas.microsoft.com/office/powerpoint/2010/main" val="395156244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105</TotalTime>
  <Words>1366</Words>
  <Application>Microsoft Office PowerPoint</Application>
  <PresentationFormat>Экран (4:3)</PresentationFormat>
  <Paragraphs>30</Paragraphs>
  <Slides>13</Slides>
  <Notes>0</Notes>
  <HiddenSlides>0</HiddenSlides>
  <MMClips>0</MMClips>
  <ScaleCrop>false</ScaleCrop>
  <HeadingPairs>
    <vt:vector size="6" baseType="variant">
      <vt:variant>
        <vt:lpstr>Использованные шрифты</vt:lpstr>
      </vt:variant>
      <vt:variant>
        <vt:i4>2</vt:i4>
      </vt:variant>
      <vt:variant>
        <vt:lpstr>Тема</vt:lpstr>
      </vt:variant>
      <vt:variant>
        <vt:i4>1</vt:i4>
      </vt:variant>
      <vt:variant>
        <vt:lpstr>Заголовки слайдов</vt:lpstr>
      </vt:variant>
      <vt:variant>
        <vt:i4>13</vt:i4>
      </vt:variant>
    </vt:vector>
  </HeadingPairs>
  <TitlesOfParts>
    <vt:vector size="16" baseType="lpstr">
      <vt:lpstr>Arial</vt:lpstr>
      <vt:lpstr>Calibri</vt:lpstr>
      <vt:lpstr>Office Theme</vt:lpstr>
      <vt:lpstr>AL-FARABI KAZAKH NATIONAL UNIVERSITY</vt:lpstr>
      <vt:lpstr>Презентация PowerPoint</vt:lpstr>
      <vt:lpstr>Conflicts in the Middle East are of strategic, economic and religious importance to the world's most powerful states. For centuries the region has been at the centre of struggles for religious and economic dominance. In the past decade alone, both the United States and the European Union have invested immense political capital and many billions of dollars in efforts to transform the political and security dynamics of the Middle East. </vt:lpstr>
      <vt:lpstr>A number of United Nations peacekeeping and political missions are deployed in this region.</vt:lpstr>
      <vt:lpstr>A number of United Nations peacekeeping and political missions are deployed in this region.</vt:lpstr>
      <vt:lpstr>The UN's reputation has certainly been damaged by the "gap", as one Arab diplomat put it, "between what the Organisation promises and its ability to make a difference on the ground.“  But while UN missions lack hard enforcement power, the Organisation does have immense scope to intervene in more subtle ways in the Middle East. The UN Security Council, often operating with advice or guidance from the Secretary-General, has a unique capacity to provide legal endorsement and legitimise particular courses of action: to endorse international borders, or to certify (or deny) that an occupation has ended. United Nations political envoys operate under broad mandates and routinely interact with a range of regional parties, often with the support of powerful member states.  </vt:lpstr>
      <vt:lpstr>Meanwhile, UN peacekeeping, humanitarian and political officers are based in the region's most complex and sensitive areas, often in places that are inaccessible to other international actors. Many UN officials have been in post for several years and speak relevant languages. They have regular access to government and security officials, professionals and civil servants, militia leaders, religious authorities, refugees, and thousands of ordinary families. Through these contacts, and via this range of operations, the UN can open doors, initiate discussions, and cross borders in ways that are impossible for many other actors. </vt:lpstr>
      <vt:lpstr>United Nations political and peacekeeping missions can deploy their tools most effectively when they are supported by powerful UN member states. The Organisation can be paralysed when there is no consensus among Security Council members. In Middle East peacemaking, the approach adopted by the US has long been of particular importance. We have recently witnessed important changes in the US approach: the Obama foreign policy team have indicated that they wish to work more systematically with international partners, and to adopt a multilateral approach where possible. The US has already made clear its intention to work closely with the UN as it withdraws from Iraq. The new tone adopted by the US Government has already helped to strengthen consensus in international policy coordination bodies such as the Quartet. </vt:lpstr>
      <vt:lpstr>This growing international policy consensus regarding conflicts and security threats in the Middle East may enable UN missions in the region to operate increasingly effectively on the basis of their existing mandates. There may, in the coming years, be an increasing international appetite for the UN to take on additional conflict prevention tasks. To use the UN's tools to greatest effect, policy makers inside and beyond the UN need to understand what the Organisation can and cannot do to help prevent conflict in the Middle East. </vt:lpstr>
      <vt:lpstr>South Asia</vt:lpstr>
      <vt:lpstr>South Asia and the United Nations</vt:lpstr>
      <vt:lpstr>Peace and security</vt:lpstr>
      <vt:lpstr>Social and economic advancement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AL-FARABI KAZAKH NATIONAL UNIVERSITY</dc:title>
  <dc:creator>User</dc:creator>
  <cp:lastModifiedBy>User</cp:lastModifiedBy>
  <cp:revision>7</cp:revision>
  <dcterms:created xsi:type="dcterms:W3CDTF">2023-09-28T09:58:58Z</dcterms:created>
  <dcterms:modified xsi:type="dcterms:W3CDTF">2023-10-05T08:28:44Z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2023-09-28T00:00:00Z</vt:filetime>
  </property>
  <property fmtid="{D5CDD505-2E9C-101B-9397-08002B2CF9AE}" pid="3" name="LastSaved">
    <vt:filetime>2023-09-28T00:00:00Z</vt:filetime>
  </property>
</Properties>
</file>